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12"/>
  </p:notesMasterIdLst>
  <p:sldIdLst>
    <p:sldId id="256" r:id="rId2"/>
    <p:sldId id="257" r:id="rId3"/>
    <p:sldId id="258" r:id="rId4"/>
    <p:sldId id="259" r:id="rId5"/>
    <p:sldId id="260" r:id="rId6"/>
    <p:sldId id="262" r:id="rId7"/>
    <p:sldId id="269" r:id="rId8"/>
    <p:sldId id="263" r:id="rId9"/>
    <p:sldId id="267" r:id="rId10"/>
    <p:sldId id="26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0" d="100"/>
          <a:sy n="70" d="100"/>
        </p:scale>
        <p:origin x="73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2.png>
</file>

<file path=ppt/media/image3.jpeg>
</file>

<file path=ppt/media/image4.png>
</file>

<file path=ppt/media/image5.jpeg>
</file>

<file path=ppt/media/image6.png>
</file>

<file path=ppt/media/image7.jpeg>
</file>

<file path=ppt/media/media1.m4a>
</file>

<file path=ppt/media/media3.m4a>
</file>

<file path=ppt/media/media4.m4a>
</file>

<file path=ppt/media/media6.m4a>
</file>

<file path=ppt/media/media8.mp4>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3AA11E-E9A4-43E1-B2B2-95676258A3D8}" type="datetimeFigureOut">
              <a:rPr lang="es-CO" smtClean="0"/>
              <a:t>27/11/2023</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57BCB5-7914-4A49-9322-84FA8B6AD91B}" type="slidenum">
              <a:rPr lang="es-CO" smtClean="0"/>
              <a:t>‹Nº›</a:t>
            </a:fld>
            <a:endParaRPr lang="es-CO"/>
          </a:p>
        </p:txBody>
      </p:sp>
    </p:spTree>
    <p:extLst>
      <p:ext uri="{BB962C8B-B14F-4D97-AF65-F5344CB8AC3E}">
        <p14:creationId xmlns:p14="http://schemas.microsoft.com/office/powerpoint/2010/main" val="38385240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11/27/2023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‹Nº›</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945501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‹Nº›</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188495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‹Nº›</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9752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smtClean="0"/>
              <a:t>11/27/2023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smtClean="0"/>
              <a:t>‹Nº›</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3950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61BEF0D-F0BB-DE4B-95CE-6DB70DBA9567}" type="datetimeFigureOut">
              <a:rPr lang="en-US" smtClean="0"/>
              <a:pPr/>
              <a:t>11/27/2023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‹Nº›</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03774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smtClean="0"/>
              <a:t>11/27/2023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‹Nº›</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87489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447191" y="2824269"/>
            <a:ext cx="4645152" cy="2644457"/>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412362" y="2821491"/>
            <a:ext cx="4645152" cy="2637371"/>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‹Nº›</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399310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‹Nº›</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632342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11/27/2023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‹Nº›</a:t>
            </a:fld>
            <a:endParaRPr lang="en-US" dirty="0"/>
          </a:p>
        </p:txBody>
      </p:sp>
    </p:spTree>
    <p:extLst>
      <p:ext uri="{BB962C8B-B14F-4D97-AF65-F5344CB8AC3E}">
        <p14:creationId xmlns:p14="http://schemas.microsoft.com/office/powerpoint/2010/main" val="2792158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42A54C80-263E-416B-A8E0-580EDEADCBDC}" type="datetimeFigureOut">
              <a:rPr lang="en-US" smtClean="0"/>
              <a:t>11/27/2023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‹Nº›</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27878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61BEF0D-F0BB-DE4B-95CE-6DB70DBA9567}" type="datetimeFigureOut">
              <a:rPr lang="en-US" smtClean="0"/>
              <a:pPr/>
              <a:t>11/27/2023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‹Nº›</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9941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61BEF0D-F0BB-DE4B-95CE-6DB70DBA9567}" type="datetimeFigureOut">
              <a:rPr lang="en-US" smtClean="0"/>
              <a:pPr/>
              <a:t>11/27/2023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‹Nº›</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8214774"/>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9.emf"/><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1BF7C3-E58D-54E3-2E97-6A7DF63472D8}"/>
              </a:ext>
            </a:extLst>
          </p:cNvPr>
          <p:cNvSpPr>
            <a:spLocks noGrp="1"/>
          </p:cNvSpPr>
          <p:nvPr>
            <p:ph type="ctrTitle"/>
          </p:nvPr>
        </p:nvSpPr>
        <p:spPr/>
        <p:txBody>
          <a:bodyPr/>
          <a:lstStyle/>
          <a:p>
            <a:r>
              <a:rPr lang="es-CO" sz="3200" dirty="0"/>
              <a:t>HERRAMIENTA para identificar perfiles de riesgo en entidades de crédito</a:t>
            </a:r>
          </a:p>
        </p:txBody>
      </p:sp>
      <p:sp>
        <p:nvSpPr>
          <p:cNvPr id="3" name="Subtítulo 2">
            <a:extLst>
              <a:ext uri="{FF2B5EF4-FFF2-40B4-BE49-F238E27FC236}">
                <a16:creationId xmlns:a16="http://schemas.microsoft.com/office/drawing/2014/main" id="{EA94EA3C-A13C-7C86-5629-B9FB704CDD55}"/>
              </a:ext>
            </a:extLst>
          </p:cNvPr>
          <p:cNvSpPr>
            <a:spLocks noGrp="1"/>
          </p:cNvSpPr>
          <p:nvPr>
            <p:ph type="subTitle" idx="1"/>
          </p:nvPr>
        </p:nvSpPr>
        <p:spPr/>
        <p:txBody>
          <a:bodyPr/>
          <a:lstStyle/>
          <a:p>
            <a:r>
              <a:rPr lang="es-ES" sz="1800" b="1" i="0" u="none" strike="noStrike" dirty="0">
                <a:solidFill>
                  <a:srgbClr val="000000"/>
                </a:solidFill>
                <a:effectLst/>
                <a:latin typeface="Arial" panose="020B0604020202020204" pitchFamily="34" charset="0"/>
              </a:rPr>
              <a:t>DESPLIEGUE DE SOLUCIONES ANALITICAS, Maestría en Inteligencia Analítica de Datos, Universidad de los Andes</a:t>
            </a:r>
            <a:endParaRPr lang="es-CO" dirty="0"/>
          </a:p>
        </p:txBody>
      </p:sp>
      <p:pic>
        <p:nvPicPr>
          <p:cNvPr id="4" name="Sonido grabado">
            <a:hlinkClick r:id="" action="ppaction://media"/>
            <a:extLst>
              <a:ext uri="{FF2B5EF4-FFF2-40B4-BE49-F238E27FC236}">
                <a16:creationId xmlns:a16="http://schemas.microsoft.com/office/drawing/2014/main" id="{5ED65F51-4FA5-625E-CA1D-873644DCD2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45252" y="5307842"/>
            <a:ext cx="609600" cy="609600"/>
          </a:xfrm>
          <a:prstGeom prst="rect">
            <a:avLst/>
          </a:prstGeom>
        </p:spPr>
      </p:pic>
    </p:spTree>
    <p:extLst>
      <p:ext uri="{BB962C8B-B14F-4D97-AF65-F5344CB8AC3E}">
        <p14:creationId xmlns:p14="http://schemas.microsoft.com/office/powerpoint/2010/main" val="1288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CBFD54BA-4F4B-EA3C-D80D-ED3E796372D5}"/>
              </a:ext>
            </a:extLst>
          </p:cNvPr>
          <p:cNvSpPr>
            <a:spLocks noGrp="1"/>
          </p:cNvSpPr>
          <p:nvPr>
            <p:ph type="title"/>
          </p:nvPr>
        </p:nvSpPr>
        <p:spPr/>
        <p:txBody>
          <a:bodyPr/>
          <a:lstStyle/>
          <a:p>
            <a:r>
              <a:rPr lang="es-ES" dirty="0"/>
              <a:t>Muchas gracias</a:t>
            </a:r>
            <a:endParaRPr lang="es-CO" dirty="0"/>
          </a:p>
        </p:txBody>
      </p:sp>
    </p:spTree>
    <p:extLst>
      <p:ext uri="{BB962C8B-B14F-4D97-AF65-F5344CB8AC3E}">
        <p14:creationId xmlns:p14="http://schemas.microsoft.com/office/powerpoint/2010/main" val="66463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BFDF1B-5693-2C4F-A93E-B802EF9C14E1}"/>
              </a:ext>
            </a:extLst>
          </p:cNvPr>
          <p:cNvSpPr>
            <a:spLocks noGrp="1"/>
          </p:cNvSpPr>
          <p:nvPr>
            <p:ph type="title"/>
          </p:nvPr>
        </p:nvSpPr>
        <p:spPr/>
        <p:txBody>
          <a:bodyPr/>
          <a:lstStyle/>
          <a:p>
            <a:r>
              <a:rPr lang="es-ES" dirty="0"/>
              <a:t>Contexto</a:t>
            </a:r>
            <a:endParaRPr lang="es-CO" dirty="0"/>
          </a:p>
        </p:txBody>
      </p:sp>
      <p:pic>
        <p:nvPicPr>
          <p:cNvPr id="1026" name="Picture 2" descr="Silicon Valley Bank: por qué colapsó el banco estadounidense (y qué  significa el rescate a sus clientes por parte de la Reserva Federal de  EE.UU.) - BBC News Mundo">
            <a:extLst>
              <a:ext uri="{FF2B5EF4-FFF2-40B4-BE49-F238E27FC236}">
                <a16:creationId xmlns:a16="http://schemas.microsoft.com/office/drawing/2014/main" id="{47CE8C94-90F8-EBB7-49D4-CE80A9D06E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328" y="1645514"/>
            <a:ext cx="7159101" cy="400909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pp">
            <a:extLst>
              <a:ext uri="{FF2B5EF4-FFF2-40B4-BE49-F238E27FC236}">
                <a16:creationId xmlns:a16="http://schemas.microsoft.com/office/drawing/2014/main" id="{0C196A35-DA49-825E-1EF1-8EBD25EA1C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77898" y="3045226"/>
            <a:ext cx="3781425" cy="12096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oreign Investment - Overview, Methodologies, Types">
            <a:extLst>
              <a:ext uri="{FF2B5EF4-FFF2-40B4-BE49-F238E27FC236}">
                <a16:creationId xmlns:a16="http://schemas.microsoft.com/office/drawing/2014/main" id="{27269E27-1997-41CE-83C4-A17ED38D3D8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22394" y="4443726"/>
            <a:ext cx="3892431" cy="203410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Economía de Colombia desacelera ritmo de crecimiento en julio a 6,4% –  Economista Colombia">
            <a:extLst>
              <a:ext uri="{FF2B5EF4-FFF2-40B4-BE49-F238E27FC236}">
                <a16:creationId xmlns:a16="http://schemas.microsoft.com/office/drawing/2014/main" id="{F4425A4B-1CDC-BF2E-26E8-AB7D244918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07127" y="159849"/>
            <a:ext cx="4052196" cy="2696552"/>
          </a:xfrm>
          <a:prstGeom prst="rect">
            <a:avLst/>
          </a:prstGeom>
          <a:noFill/>
          <a:extLst>
            <a:ext uri="{909E8E84-426E-40DD-AFC4-6F175D3DCCD1}">
              <a14:hiddenFill xmlns:a14="http://schemas.microsoft.com/office/drawing/2010/main">
                <a:solidFill>
                  <a:srgbClr val="FFFFFF"/>
                </a:solidFill>
              </a14:hiddenFill>
            </a:ext>
          </a:extLst>
        </p:spPr>
      </p:pic>
      <p:pic>
        <p:nvPicPr>
          <p:cNvPr id="3" name="Sonido grabado">
            <a:hlinkClick r:id="" action="ppaction://media"/>
            <a:extLst>
              <a:ext uri="{FF2B5EF4-FFF2-40B4-BE49-F238E27FC236}">
                <a16:creationId xmlns:a16="http://schemas.microsoft.com/office/drawing/2014/main" id="{64B39FF0-5164-5E83-D0E8-1FE16AE7223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27877" y="314029"/>
            <a:ext cx="609600" cy="609600"/>
          </a:xfrm>
          <a:prstGeom prst="rect">
            <a:avLst/>
          </a:prstGeom>
        </p:spPr>
      </p:pic>
    </p:spTree>
    <p:extLst>
      <p:ext uri="{BB962C8B-B14F-4D97-AF65-F5344CB8AC3E}">
        <p14:creationId xmlns:p14="http://schemas.microsoft.com/office/powerpoint/2010/main" val="149067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4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5FA40B1-1831-F8C1-3727-57E7A6E18B67}"/>
              </a:ext>
            </a:extLst>
          </p:cNvPr>
          <p:cNvPicPr>
            <a:picLocks noChangeAspect="1"/>
          </p:cNvPicPr>
          <p:nvPr/>
        </p:nvPicPr>
        <p:blipFill rotWithShape="1">
          <a:blip r:embed="rId4"/>
          <a:srcRect l="33384" r="3682" b="-1"/>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4" name="Título 3">
            <a:extLst>
              <a:ext uri="{FF2B5EF4-FFF2-40B4-BE49-F238E27FC236}">
                <a16:creationId xmlns:a16="http://schemas.microsoft.com/office/drawing/2014/main" id="{4877A057-29C5-F476-1E75-A816EE481C02}"/>
              </a:ext>
            </a:extLst>
          </p:cNvPr>
          <p:cNvSpPr>
            <a:spLocks noGrp="1"/>
          </p:cNvSpPr>
          <p:nvPr>
            <p:ph type="title"/>
          </p:nvPr>
        </p:nvSpPr>
        <p:spPr>
          <a:xfrm>
            <a:off x="5463038" y="3048000"/>
            <a:ext cx="3887839" cy="2372168"/>
          </a:xfrm>
        </p:spPr>
        <p:txBody>
          <a:bodyPr vert="horz" lIns="91440" tIns="45720" rIns="91440" bIns="45720" rtlCol="0" anchor="b">
            <a:noAutofit/>
          </a:bodyPr>
          <a:lstStyle/>
          <a:p>
            <a:pPr algn="r"/>
            <a:r>
              <a:rPr lang="es-ES" sz="2800" dirty="0"/>
              <a:t>¿Cuál es una posible metodología que permita realizar una categorización y análisis del riesgo de las distintas entidades financieras de un país, en este caso particular de Colombia?</a:t>
            </a:r>
            <a:endParaRPr lang="en-US" sz="2800" dirty="0"/>
          </a:p>
        </p:txBody>
      </p:sp>
      <p:pic>
        <p:nvPicPr>
          <p:cNvPr id="2" name="Sonido grabado">
            <a:hlinkClick r:id="" action="ppaction://media"/>
            <a:extLst>
              <a:ext uri="{FF2B5EF4-FFF2-40B4-BE49-F238E27FC236}">
                <a16:creationId xmlns:a16="http://schemas.microsoft.com/office/drawing/2014/main" id="{E5386D93-F297-F82A-4091-007B534718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63702" y="5478171"/>
            <a:ext cx="609600" cy="609600"/>
          </a:xfrm>
          <a:prstGeom prst="rect">
            <a:avLst/>
          </a:prstGeom>
        </p:spPr>
      </p:pic>
    </p:spTree>
    <p:extLst>
      <p:ext uri="{BB962C8B-B14F-4D97-AF65-F5344CB8AC3E}">
        <p14:creationId xmlns:p14="http://schemas.microsoft.com/office/powerpoint/2010/main" val="159315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5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C54878-72C0-7AA5-623E-4965EEB40E51}"/>
              </a:ext>
            </a:extLst>
          </p:cNvPr>
          <p:cNvSpPr>
            <a:spLocks noGrp="1"/>
          </p:cNvSpPr>
          <p:nvPr>
            <p:ph type="title"/>
          </p:nvPr>
        </p:nvSpPr>
        <p:spPr>
          <a:xfrm>
            <a:off x="1451580" y="804519"/>
            <a:ext cx="4430606" cy="1049235"/>
          </a:xfrm>
        </p:spPr>
        <p:txBody>
          <a:bodyPr/>
          <a:lstStyle/>
          <a:p>
            <a:r>
              <a:rPr lang="es-ES" dirty="0"/>
              <a:t>Propuesta metodológica</a:t>
            </a:r>
            <a:endParaRPr lang="es-CO" dirty="0"/>
          </a:p>
        </p:txBody>
      </p:sp>
      <p:sp>
        <p:nvSpPr>
          <p:cNvPr id="3" name="Marcador de contenido 2">
            <a:extLst>
              <a:ext uri="{FF2B5EF4-FFF2-40B4-BE49-F238E27FC236}">
                <a16:creationId xmlns:a16="http://schemas.microsoft.com/office/drawing/2014/main" id="{094FB85F-9E5C-AA9B-92C7-F3C24E644845}"/>
              </a:ext>
            </a:extLst>
          </p:cNvPr>
          <p:cNvSpPr>
            <a:spLocks noGrp="1"/>
          </p:cNvSpPr>
          <p:nvPr>
            <p:ph idx="1"/>
          </p:nvPr>
        </p:nvSpPr>
        <p:spPr>
          <a:xfrm>
            <a:off x="1451579" y="2015732"/>
            <a:ext cx="3911991" cy="3450613"/>
          </a:xfrm>
        </p:spPr>
        <p:txBody>
          <a:bodyPr>
            <a:normAutofit fontScale="92500" lnSpcReduction="10000"/>
          </a:bodyPr>
          <a:lstStyle/>
          <a:p>
            <a:r>
              <a:rPr lang="es-ES" dirty="0"/>
              <a:t>Uso de técnicas de aprendizaje no supervisado para la creación de grupos con diferentes niveles riesgo (k-medias, k-</a:t>
            </a:r>
            <a:r>
              <a:rPr lang="es-ES" dirty="0" err="1"/>
              <a:t>medioides</a:t>
            </a:r>
            <a:r>
              <a:rPr lang="es-ES" dirty="0"/>
              <a:t>, análisis de </a:t>
            </a:r>
            <a:r>
              <a:rPr lang="es-ES" dirty="0" err="1"/>
              <a:t>clustering</a:t>
            </a:r>
            <a:r>
              <a:rPr lang="es-ES" dirty="0"/>
              <a:t>)</a:t>
            </a:r>
          </a:p>
          <a:p>
            <a:r>
              <a:rPr lang="es-ES" dirty="0"/>
              <a:t>Revisión de técnicas de reducción de dimensionalidad con el propósito de homogeneizar la escala de datos (Componentes principales)</a:t>
            </a:r>
            <a:endParaRPr lang="es-CO" dirty="0"/>
          </a:p>
        </p:txBody>
      </p:sp>
      <p:sp>
        <p:nvSpPr>
          <p:cNvPr id="6" name="Título 1">
            <a:extLst>
              <a:ext uri="{FF2B5EF4-FFF2-40B4-BE49-F238E27FC236}">
                <a16:creationId xmlns:a16="http://schemas.microsoft.com/office/drawing/2014/main" id="{2D87C98A-5732-808C-A80F-4F1FC1157580}"/>
              </a:ext>
            </a:extLst>
          </p:cNvPr>
          <p:cNvSpPr txBox="1">
            <a:spLocks/>
          </p:cNvSpPr>
          <p:nvPr/>
        </p:nvSpPr>
        <p:spPr>
          <a:xfrm>
            <a:off x="7527122" y="752201"/>
            <a:ext cx="4430606"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r>
              <a:rPr lang="es-ES" dirty="0"/>
              <a:t>HERRAMIENTA A DESPLEGAR</a:t>
            </a:r>
            <a:endParaRPr lang="es-CO" dirty="0"/>
          </a:p>
        </p:txBody>
      </p:sp>
      <p:sp>
        <p:nvSpPr>
          <p:cNvPr id="7" name="Marcador de contenido 2">
            <a:extLst>
              <a:ext uri="{FF2B5EF4-FFF2-40B4-BE49-F238E27FC236}">
                <a16:creationId xmlns:a16="http://schemas.microsoft.com/office/drawing/2014/main" id="{21450ACD-FE91-6ECA-1E22-3D74A25ED1FF}"/>
              </a:ext>
            </a:extLst>
          </p:cNvPr>
          <p:cNvSpPr txBox="1">
            <a:spLocks/>
          </p:cNvSpPr>
          <p:nvPr/>
        </p:nvSpPr>
        <p:spPr>
          <a:xfrm>
            <a:off x="7281461" y="2004358"/>
            <a:ext cx="3911991" cy="3450613"/>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r>
              <a:rPr lang="es-ES" dirty="0"/>
              <a:t>Un tablero que permita monitorear, en tiempo real, el avance del indicador para las distintas entidades de riesgo, así como el cálculo de dicho indicador a discreción del usuario</a:t>
            </a:r>
            <a:endParaRPr lang="es-CO" dirty="0"/>
          </a:p>
        </p:txBody>
      </p:sp>
      <p:pic>
        <p:nvPicPr>
          <p:cNvPr id="8" name="Sonido grabado">
            <a:hlinkClick r:id="" action="ppaction://media"/>
            <a:extLst>
              <a:ext uri="{FF2B5EF4-FFF2-40B4-BE49-F238E27FC236}">
                <a16:creationId xmlns:a16="http://schemas.microsoft.com/office/drawing/2014/main" id="{351B1C4C-2033-23AF-79EA-F51F9BBCA0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37456" y="5161545"/>
            <a:ext cx="609600" cy="609600"/>
          </a:xfrm>
          <a:prstGeom prst="rect">
            <a:avLst/>
          </a:prstGeom>
        </p:spPr>
      </p:pic>
    </p:spTree>
    <p:extLst>
      <p:ext uri="{BB962C8B-B14F-4D97-AF65-F5344CB8AC3E}">
        <p14:creationId xmlns:p14="http://schemas.microsoft.com/office/powerpoint/2010/main" val="3360365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57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BD42CE8-A0C8-EE94-456D-19406BC53E04}"/>
              </a:ext>
            </a:extLst>
          </p:cNvPr>
          <p:cNvSpPr txBox="1"/>
          <p:nvPr/>
        </p:nvSpPr>
        <p:spPr>
          <a:xfrm>
            <a:off x="457200" y="317500"/>
            <a:ext cx="3366627" cy="584775"/>
          </a:xfrm>
          <a:prstGeom prst="rect">
            <a:avLst/>
          </a:prstGeom>
          <a:noFill/>
        </p:spPr>
        <p:txBody>
          <a:bodyPr wrap="none" rtlCol="0">
            <a:spAutoFit/>
          </a:bodyPr>
          <a:lstStyle/>
          <a:p>
            <a:r>
              <a:rPr lang="en-CO" sz="3200" dirty="0">
                <a:latin typeface="Arial" panose="020B0604020202020204" pitchFamily="34" charset="0"/>
                <a:cs typeface="Arial" panose="020B0604020202020204" pitchFamily="34" charset="0"/>
              </a:rPr>
              <a:t>Datos y Variables</a:t>
            </a:r>
          </a:p>
        </p:txBody>
      </p:sp>
      <p:sp>
        <p:nvSpPr>
          <p:cNvPr id="5" name="TextBox 4">
            <a:extLst>
              <a:ext uri="{FF2B5EF4-FFF2-40B4-BE49-F238E27FC236}">
                <a16:creationId xmlns:a16="http://schemas.microsoft.com/office/drawing/2014/main" id="{AB073E07-11C9-9111-E14B-6B3C4C602199}"/>
              </a:ext>
            </a:extLst>
          </p:cNvPr>
          <p:cNvSpPr txBox="1"/>
          <p:nvPr/>
        </p:nvSpPr>
        <p:spPr>
          <a:xfrm>
            <a:off x="457200" y="1456436"/>
            <a:ext cx="11531601" cy="4524315"/>
          </a:xfrm>
          <a:prstGeom prst="rect">
            <a:avLst/>
          </a:prstGeom>
          <a:noFill/>
        </p:spPr>
        <p:txBody>
          <a:bodyPr wrap="square" rtlCol="0">
            <a:spAutoFit/>
          </a:bodyPr>
          <a:lstStyle/>
          <a:p>
            <a:pPr algn="just"/>
            <a:r>
              <a:rPr lang="es-ES_tradnl" sz="1600" dirty="0">
                <a:latin typeface="Arial" panose="020B0604020202020204" pitchFamily="34" charset="0"/>
                <a:cs typeface="Arial" panose="020B0604020202020204" pitchFamily="34" charset="0"/>
              </a:rPr>
              <a:t>Tenemos una base de 28 entidades bancarias entre enero y mayo de 2023. Toda esta información se obtiene de la Superfinanciera. </a:t>
            </a:r>
          </a:p>
          <a:p>
            <a:pPr algn="just"/>
            <a:endParaRPr lang="es-ES_tradnl" sz="1600" dirty="0">
              <a:latin typeface="Arial" panose="020B0604020202020204" pitchFamily="34" charset="0"/>
              <a:cs typeface="Arial" panose="020B0604020202020204" pitchFamily="34" charset="0"/>
            </a:endParaRPr>
          </a:p>
          <a:p>
            <a:pPr algn="just"/>
            <a:r>
              <a:rPr lang="es-ES_tradnl" sz="1600" dirty="0">
                <a:latin typeface="Arial" panose="020B0604020202020204" pitchFamily="34" charset="0"/>
                <a:cs typeface="Arial" panose="020B0604020202020204" pitchFamily="34" charset="0"/>
              </a:rPr>
              <a:t>Las variables que tenemos son:</a:t>
            </a:r>
          </a:p>
          <a:p>
            <a:pPr marL="342900" indent="-342900" algn="just">
              <a:buAutoNum type="arabicPeriod"/>
            </a:pPr>
            <a:r>
              <a:rPr lang="es-ES_tradnl" sz="1600" b="1" dirty="0">
                <a:latin typeface="Arial" panose="020B0604020202020204" pitchFamily="34" charset="0"/>
                <a:cs typeface="Arial" panose="020B0604020202020204" pitchFamily="34" charset="0"/>
              </a:rPr>
              <a:t>Solvencia: </a:t>
            </a:r>
            <a:r>
              <a:rPr lang="es-ES_tradnl" sz="1600" dirty="0">
                <a:latin typeface="Arial" panose="020B0604020202020204" pitchFamily="34" charset="0"/>
                <a:cs typeface="Arial" panose="020B0604020202020204" pitchFamily="34" charset="0"/>
              </a:rPr>
              <a:t>Es la relación entre patrimonio sobre activos y evalúa la capacidad de los bancos de cumplir con sus obligaciones financieras. Los bancos en Colombia deben tener su solvencia por encima del 9%.</a:t>
            </a:r>
          </a:p>
          <a:p>
            <a:pPr marL="342900" indent="-342900" algn="just">
              <a:buAutoNum type="arabicPeriod"/>
            </a:pPr>
            <a:r>
              <a:rPr lang="es-ES_tradnl" sz="1600" b="1" dirty="0">
                <a:latin typeface="Arial" panose="020B0604020202020204" pitchFamily="34" charset="0"/>
                <a:cs typeface="Arial" panose="020B0604020202020204" pitchFamily="34" charset="0"/>
              </a:rPr>
              <a:t> IRL: </a:t>
            </a:r>
            <a:r>
              <a:rPr lang="es-ES_tradnl" sz="1600" dirty="0">
                <a:latin typeface="Arial" panose="020B0604020202020204" pitchFamily="34" charset="0"/>
                <a:cs typeface="Arial" panose="020B0604020202020204" pitchFamily="34" charset="0"/>
              </a:rPr>
              <a:t>Es el requisito según el cual los bancos deben mantener una cantidad de activos líquidos de alta calidad suficiente para financiar las salidas de efectivo durante 30 días. El mínimo regulatorio en Colombia es 100%. </a:t>
            </a:r>
          </a:p>
          <a:p>
            <a:pPr marL="342900" indent="-342900" algn="just">
              <a:buAutoNum type="arabicPeriod"/>
            </a:pPr>
            <a:r>
              <a:rPr lang="es-ES_tradnl" sz="1600" b="1" dirty="0">
                <a:latin typeface="Arial" panose="020B0604020202020204" pitchFamily="34" charset="0"/>
                <a:cs typeface="Arial" panose="020B0604020202020204" pitchFamily="34" charset="0"/>
              </a:rPr>
              <a:t>Cartera/Depósitos: </a:t>
            </a:r>
            <a:r>
              <a:rPr lang="es-ES_tradnl" sz="1600" dirty="0">
                <a:latin typeface="Arial" panose="020B0604020202020204" pitchFamily="34" charset="0"/>
                <a:cs typeface="Arial" panose="020B0604020202020204" pitchFamily="34" charset="0"/>
              </a:rPr>
              <a:t>Esta variable da pistas sobre la ocurrencia de un auge crediticio. También establece el grado en que se utilizan los recursos internos del banco para la colocación de crédito.</a:t>
            </a:r>
          </a:p>
          <a:p>
            <a:pPr marL="342900" indent="-342900" algn="just">
              <a:buAutoNum type="arabicPeriod"/>
            </a:pPr>
            <a:r>
              <a:rPr lang="es-ES_tradnl" sz="1600" b="1" dirty="0">
                <a:latin typeface="Arial" panose="020B0604020202020204" pitchFamily="34" charset="0"/>
                <a:cs typeface="Arial" panose="020B0604020202020204" pitchFamily="34" charset="0"/>
              </a:rPr>
              <a:t>Cartera/Activos: </a:t>
            </a:r>
            <a:r>
              <a:rPr lang="es-ES_tradnl" sz="1600" dirty="0">
                <a:latin typeface="Arial" panose="020B0604020202020204" pitchFamily="34" charset="0"/>
                <a:cs typeface="Arial" panose="020B0604020202020204" pitchFamily="34" charset="0"/>
              </a:rPr>
              <a:t>Indica el grado de exposición de los bancos al riesgo crediticio.</a:t>
            </a:r>
          </a:p>
          <a:p>
            <a:pPr marL="342900" indent="-342900" algn="just">
              <a:buAutoNum type="arabicPeriod"/>
            </a:pPr>
            <a:r>
              <a:rPr lang="es-ES_tradnl" sz="1600" b="1" dirty="0">
                <a:latin typeface="Arial" panose="020B0604020202020204" pitchFamily="34" charset="0"/>
                <a:cs typeface="Arial" panose="020B0604020202020204" pitchFamily="34" charset="0"/>
              </a:rPr>
              <a:t>Gasto operacional/Activos: </a:t>
            </a:r>
            <a:r>
              <a:rPr lang="es-ES_tradnl" sz="1600" dirty="0">
                <a:latin typeface="Arial" panose="020B0604020202020204" pitchFamily="34" charset="0"/>
                <a:cs typeface="Arial" panose="020B0604020202020204" pitchFamily="34" charset="0"/>
              </a:rPr>
              <a:t>Mide la eficiencia del banco en términos de costos.</a:t>
            </a:r>
          </a:p>
          <a:p>
            <a:pPr marL="342900" indent="-342900" algn="just">
              <a:buAutoNum type="arabicPeriod"/>
            </a:pPr>
            <a:r>
              <a:rPr lang="es-ES_tradnl" sz="1600" b="1" dirty="0">
                <a:latin typeface="Arial" panose="020B0604020202020204" pitchFamily="34" charset="0"/>
                <a:cs typeface="Arial" panose="020B0604020202020204" pitchFamily="34" charset="0"/>
              </a:rPr>
              <a:t>ROA: </a:t>
            </a:r>
            <a:r>
              <a:rPr lang="es-ES_tradnl" sz="1600" dirty="0">
                <a:latin typeface="Arial" panose="020B0604020202020204" pitchFamily="34" charset="0"/>
                <a:cs typeface="Arial" panose="020B0604020202020204" pitchFamily="34" charset="0"/>
              </a:rPr>
              <a:t>Ratio entre utilidad y activos.</a:t>
            </a:r>
          </a:p>
          <a:p>
            <a:pPr marL="342900" indent="-342900" algn="just">
              <a:buAutoNum type="arabicPeriod"/>
            </a:pPr>
            <a:r>
              <a:rPr lang="es-ES_tradnl" sz="1600" b="1" dirty="0">
                <a:latin typeface="Arial" panose="020B0604020202020204" pitchFamily="34" charset="0"/>
                <a:cs typeface="Arial" panose="020B0604020202020204" pitchFamily="34" charset="0"/>
              </a:rPr>
              <a:t>ROE: </a:t>
            </a:r>
            <a:r>
              <a:rPr lang="es-ES_tradnl" sz="1600" dirty="0">
                <a:latin typeface="Arial" panose="020B0604020202020204" pitchFamily="34" charset="0"/>
                <a:cs typeface="Arial" panose="020B0604020202020204" pitchFamily="34" charset="0"/>
              </a:rPr>
              <a:t>Ratio entre utilidad y patrimonio</a:t>
            </a:r>
          </a:p>
          <a:p>
            <a:pPr marL="342900" indent="-342900" algn="just">
              <a:buAutoNum type="arabicPeriod"/>
            </a:pPr>
            <a:r>
              <a:rPr lang="es-ES_tradnl" sz="1600" b="1" dirty="0">
                <a:latin typeface="Arial" panose="020B0604020202020204" pitchFamily="34" charset="0"/>
                <a:cs typeface="Arial" panose="020B0604020202020204" pitchFamily="34" charset="0"/>
              </a:rPr>
              <a:t>Calidad: </a:t>
            </a:r>
            <a:r>
              <a:rPr lang="es-ES_tradnl" sz="1600" dirty="0">
                <a:latin typeface="Arial" panose="020B0604020202020204" pitchFamily="34" charset="0"/>
                <a:cs typeface="Arial" panose="020B0604020202020204" pitchFamily="34" charset="0"/>
              </a:rPr>
              <a:t>Cartera vencida (incumplimiento de pago de los deudores) sobre cartera total. Entre más alto el indicador peor es la salud financiera del banco. </a:t>
            </a:r>
          </a:p>
          <a:p>
            <a:pPr marL="342900" indent="-342900" algn="just">
              <a:buAutoNum type="arabicPeriod"/>
            </a:pPr>
            <a:r>
              <a:rPr lang="es-ES_tradnl" sz="1600" b="1" dirty="0">
                <a:latin typeface="Arial" panose="020B0604020202020204" pitchFamily="34" charset="0"/>
                <a:cs typeface="Arial" panose="020B0604020202020204" pitchFamily="34" charset="0"/>
              </a:rPr>
              <a:t>Utilidad/ingresos: </a:t>
            </a:r>
            <a:r>
              <a:rPr lang="es-ES_tradnl" sz="1600" dirty="0">
                <a:latin typeface="Arial" panose="020B0604020202020204" pitchFamily="34" charset="0"/>
                <a:cs typeface="Arial" panose="020B0604020202020204" pitchFamily="34" charset="0"/>
              </a:rPr>
              <a:t>Cuanto mayor sea su valor, más rentable es el banco.</a:t>
            </a:r>
          </a:p>
          <a:p>
            <a:endParaRPr lang="es-ES_tradnl" sz="1600" dirty="0">
              <a:latin typeface="Arial" panose="020B0604020202020204" pitchFamily="34" charset="0"/>
              <a:cs typeface="Arial" panose="020B0604020202020204" pitchFamily="34" charset="0"/>
            </a:endParaRPr>
          </a:p>
        </p:txBody>
      </p:sp>
      <p:pic>
        <p:nvPicPr>
          <p:cNvPr id="3" name="Sonido grabado">
            <a:hlinkClick r:id="" action="ppaction://media"/>
            <a:extLst>
              <a:ext uri="{FF2B5EF4-FFF2-40B4-BE49-F238E27FC236}">
                <a16:creationId xmlns:a16="http://schemas.microsoft.com/office/drawing/2014/main" id="{6F4F77A8-20E2-6128-27BD-4811EEB198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57982" y="292675"/>
            <a:ext cx="609600" cy="609600"/>
          </a:xfrm>
          <a:prstGeom prst="rect">
            <a:avLst/>
          </a:prstGeom>
        </p:spPr>
      </p:pic>
    </p:spTree>
    <p:extLst>
      <p:ext uri="{BB962C8B-B14F-4D97-AF65-F5344CB8AC3E}">
        <p14:creationId xmlns:p14="http://schemas.microsoft.com/office/powerpoint/2010/main" val="1187454025"/>
      </p:ext>
    </p:extLst>
  </p:cSld>
  <p:clrMapOvr>
    <a:masterClrMapping/>
  </p:clrMapOvr>
  <mc:AlternateContent xmlns:mc="http://schemas.openxmlformats.org/markup-compatibility/2006" xmlns:p14="http://schemas.microsoft.com/office/powerpoint/2010/main">
    <mc:Choice Requires="p14">
      <p:transition spd="slow" p14:dur="2000" advTm="77649"/>
    </mc:Choice>
    <mc:Fallback xmlns="">
      <p:transition spd="slow" advTm="776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31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A7C90B9-18E5-3969-A333-1C30D3CC5462}"/>
              </a:ext>
            </a:extLst>
          </p:cNvPr>
          <p:cNvSpPr txBox="1"/>
          <p:nvPr/>
        </p:nvSpPr>
        <p:spPr>
          <a:xfrm>
            <a:off x="457200" y="317500"/>
            <a:ext cx="3667992" cy="584775"/>
          </a:xfrm>
          <a:prstGeom prst="rect">
            <a:avLst/>
          </a:prstGeom>
          <a:noFill/>
        </p:spPr>
        <p:txBody>
          <a:bodyPr wrap="none" rtlCol="0">
            <a:spAutoFit/>
          </a:bodyPr>
          <a:lstStyle/>
          <a:p>
            <a:r>
              <a:rPr lang="en-CO" sz="3200" dirty="0">
                <a:latin typeface="Arial" panose="020B0604020202020204" pitchFamily="34" charset="0"/>
                <a:cs typeface="Arial" panose="020B0604020202020204" pitchFamily="34" charset="0"/>
              </a:rPr>
              <a:t>Indicador de riesgo</a:t>
            </a:r>
          </a:p>
        </p:txBody>
      </p:sp>
      <p:sp>
        <p:nvSpPr>
          <p:cNvPr id="5" name="TextBox 4">
            <a:extLst>
              <a:ext uri="{FF2B5EF4-FFF2-40B4-BE49-F238E27FC236}">
                <a16:creationId xmlns:a16="http://schemas.microsoft.com/office/drawing/2014/main" id="{230B9AAD-0D6A-43BA-6F33-F5A1820A695B}"/>
              </a:ext>
            </a:extLst>
          </p:cNvPr>
          <p:cNvSpPr txBox="1"/>
          <p:nvPr/>
        </p:nvSpPr>
        <p:spPr>
          <a:xfrm>
            <a:off x="457199" y="1054100"/>
            <a:ext cx="11531601" cy="1569660"/>
          </a:xfrm>
          <a:prstGeom prst="rect">
            <a:avLst/>
          </a:prstGeom>
          <a:noFill/>
        </p:spPr>
        <p:txBody>
          <a:bodyPr wrap="square" rtlCol="0">
            <a:spAutoFit/>
          </a:bodyPr>
          <a:lstStyle/>
          <a:p>
            <a:pPr algn="just"/>
            <a:r>
              <a:rPr lang="es-ES_tradnl" sz="1600" dirty="0">
                <a:latin typeface="Arial" panose="020B0604020202020204" pitchFamily="34" charset="0"/>
                <a:cs typeface="Arial" panose="020B0604020202020204" pitchFamily="34" charset="0"/>
              </a:rPr>
              <a:t>Se utiliza componentes principales para reducir la dimensionalidad y se extrae el primer componente principal que explica el 41.5% de la variabilidad de los datos. Entre más alto sea el indicador, más riesgosa es la entidad. Las tres entidades más riesgosas son: Banco Pichincha, Banco Falabella y Mi Banco. La característica que comparten estas entidades es su alta exposición al riesgo crediticio el cual ha aumentado en la coyuntura actual por la desaceleración económica y las altas tasa de interés. </a:t>
            </a:r>
          </a:p>
          <a:p>
            <a:endParaRPr lang="es-ES_tradnl" sz="1600"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B29B650B-B939-57AC-39E4-8093BC491E08}"/>
              </a:ext>
            </a:extLst>
          </p:cNvPr>
          <p:cNvPicPr>
            <a:picLocks noChangeAspect="1"/>
          </p:cNvPicPr>
          <p:nvPr/>
        </p:nvPicPr>
        <p:blipFill>
          <a:blip r:embed="rId4"/>
          <a:stretch>
            <a:fillRect/>
          </a:stretch>
        </p:blipFill>
        <p:spPr>
          <a:xfrm>
            <a:off x="457199" y="2623760"/>
            <a:ext cx="6586728" cy="3369270"/>
          </a:xfrm>
          <a:prstGeom prst="rect">
            <a:avLst/>
          </a:prstGeom>
        </p:spPr>
      </p:pic>
      <p:pic>
        <p:nvPicPr>
          <p:cNvPr id="8" name="Picture 7">
            <a:extLst>
              <a:ext uri="{FF2B5EF4-FFF2-40B4-BE49-F238E27FC236}">
                <a16:creationId xmlns:a16="http://schemas.microsoft.com/office/drawing/2014/main" id="{A0950979-AD7E-2D68-0D14-B494DE7087A9}"/>
              </a:ext>
            </a:extLst>
          </p:cNvPr>
          <p:cNvPicPr>
            <a:picLocks noChangeAspect="1"/>
          </p:cNvPicPr>
          <p:nvPr/>
        </p:nvPicPr>
        <p:blipFill>
          <a:blip r:embed="rId5"/>
          <a:stretch>
            <a:fillRect/>
          </a:stretch>
        </p:blipFill>
        <p:spPr>
          <a:xfrm>
            <a:off x="7416800" y="2670049"/>
            <a:ext cx="4572000" cy="2743200"/>
          </a:xfrm>
          <a:prstGeom prst="rect">
            <a:avLst/>
          </a:prstGeom>
        </p:spPr>
      </p:pic>
      <p:pic>
        <p:nvPicPr>
          <p:cNvPr id="3" name="Sonido grabado">
            <a:hlinkClick r:id="" action="ppaction://media"/>
            <a:extLst>
              <a:ext uri="{FF2B5EF4-FFF2-40B4-BE49-F238E27FC236}">
                <a16:creationId xmlns:a16="http://schemas.microsoft.com/office/drawing/2014/main" id="{C317E908-1077-D4D9-20A9-1E4A7FF09A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25201" y="5499100"/>
            <a:ext cx="609600" cy="609600"/>
          </a:xfrm>
          <a:prstGeom prst="rect">
            <a:avLst/>
          </a:prstGeom>
        </p:spPr>
      </p:pic>
    </p:spTree>
    <p:extLst>
      <p:ext uri="{BB962C8B-B14F-4D97-AF65-F5344CB8AC3E}">
        <p14:creationId xmlns:p14="http://schemas.microsoft.com/office/powerpoint/2010/main" val="3108019309"/>
      </p:ext>
    </p:extLst>
  </p:cSld>
  <p:clrMapOvr>
    <a:masterClrMapping/>
  </p:clrMapOvr>
  <mc:AlternateContent xmlns:mc="http://schemas.openxmlformats.org/markup-compatibility/2006" xmlns:p14="http://schemas.microsoft.com/office/powerpoint/2010/main">
    <mc:Choice Requires="p14">
      <p:transition spd="slow" p14:dur="2000" advTm="73859"/>
    </mc:Choice>
    <mc:Fallback xmlns="">
      <p:transition spd="slow" advTm="738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91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A7C90B9-18E5-3969-A333-1C30D3CC5462}"/>
              </a:ext>
            </a:extLst>
          </p:cNvPr>
          <p:cNvSpPr txBox="1"/>
          <p:nvPr/>
        </p:nvSpPr>
        <p:spPr>
          <a:xfrm>
            <a:off x="677334" y="736312"/>
            <a:ext cx="6470041" cy="584775"/>
          </a:xfrm>
          <a:prstGeom prst="rect">
            <a:avLst/>
          </a:prstGeom>
          <a:noFill/>
        </p:spPr>
        <p:txBody>
          <a:bodyPr wrap="none" rtlCol="0">
            <a:spAutoFit/>
          </a:bodyPr>
          <a:lstStyle/>
          <a:p>
            <a:r>
              <a:rPr lang="es-ES" sz="3200" dirty="0">
                <a:latin typeface="Arial" panose="020B0604020202020204" pitchFamily="34" charset="0"/>
                <a:cs typeface="Arial" panose="020B0604020202020204" pitchFamily="34" charset="0"/>
              </a:rPr>
              <a:t>Calibración del modelo en </a:t>
            </a:r>
            <a:r>
              <a:rPr lang="es-ES" sz="3200" dirty="0" err="1">
                <a:latin typeface="Arial" panose="020B0604020202020204" pitchFamily="34" charset="0"/>
                <a:cs typeface="Arial" panose="020B0604020202020204" pitchFamily="34" charset="0"/>
              </a:rPr>
              <a:t>MLFlow</a:t>
            </a:r>
            <a:endParaRPr lang="en-CO" sz="3200" dirty="0">
              <a:latin typeface="Arial" panose="020B0604020202020204" pitchFamily="34" charset="0"/>
              <a:cs typeface="Arial" panose="020B0604020202020204" pitchFamily="34" charset="0"/>
            </a:endParaRPr>
          </a:p>
        </p:txBody>
      </p:sp>
      <p:pic>
        <p:nvPicPr>
          <p:cNvPr id="6" name="Imagen 5">
            <a:extLst>
              <a:ext uri="{FF2B5EF4-FFF2-40B4-BE49-F238E27FC236}">
                <a16:creationId xmlns:a16="http://schemas.microsoft.com/office/drawing/2014/main" id="{5F607336-1124-13CE-CDAC-DE0620A668FE}"/>
              </a:ext>
            </a:extLst>
          </p:cNvPr>
          <p:cNvPicPr>
            <a:picLocks noChangeAspect="1"/>
          </p:cNvPicPr>
          <p:nvPr/>
        </p:nvPicPr>
        <p:blipFill>
          <a:blip r:embed="rId4"/>
          <a:stretch>
            <a:fillRect/>
          </a:stretch>
        </p:blipFill>
        <p:spPr>
          <a:xfrm>
            <a:off x="677334" y="2285505"/>
            <a:ext cx="5258534" cy="3543795"/>
          </a:xfrm>
          <a:prstGeom prst="rect">
            <a:avLst/>
          </a:prstGeom>
        </p:spPr>
      </p:pic>
      <p:pic>
        <p:nvPicPr>
          <p:cNvPr id="10" name="Imagen 9">
            <a:extLst>
              <a:ext uri="{FF2B5EF4-FFF2-40B4-BE49-F238E27FC236}">
                <a16:creationId xmlns:a16="http://schemas.microsoft.com/office/drawing/2014/main" id="{6EA29E9B-023B-6F88-9CFF-9765874132CB}"/>
              </a:ext>
            </a:extLst>
          </p:cNvPr>
          <p:cNvPicPr>
            <a:picLocks noChangeAspect="1"/>
          </p:cNvPicPr>
          <p:nvPr/>
        </p:nvPicPr>
        <p:blipFill>
          <a:blip r:embed="rId5"/>
          <a:stretch>
            <a:fillRect/>
          </a:stretch>
        </p:blipFill>
        <p:spPr>
          <a:xfrm>
            <a:off x="6339475" y="2418873"/>
            <a:ext cx="4420217" cy="3277057"/>
          </a:xfrm>
          <a:prstGeom prst="rect">
            <a:avLst/>
          </a:prstGeom>
        </p:spPr>
      </p:pic>
      <p:pic>
        <p:nvPicPr>
          <p:cNvPr id="11" name="Sonido grabado">
            <a:hlinkClick r:id="" action="ppaction://media"/>
            <a:extLst>
              <a:ext uri="{FF2B5EF4-FFF2-40B4-BE49-F238E27FC236}">
                <a16:creationId xmlns:a16="http://schemas.microsoft.com/office/drawing/2014/main" id="{61F03441-50B9-AE1A-76ED-C94E5934CC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49803" y="126712"/>
            <a:ext cx="609600" cy="609600"/>
          </a:xfrm>
          <a:prstGeom prst="rect">
            <a:avLst/>
          </a:prstGeom>
        </p:spPr>
      </p:pic>
    </p:spTree>
    <p:extLst>
      <p:ext uri="{BB962C8B-B14F-4D97-AF65-F5344CB8AC3E}">
        <p14:creationId xmlns:p14="http://schemas.microsoft.com/office/powerpoint/2010/main" val="2869552556"/>
      </p:ext>
    </p:extLst>
  </p:cSld>
  <p:clrMapOvr>
    <a:masterClrMapping/>
  </p:clrMapOvr>
  <mc:AlternateContent xmlns:mc="http://schemas.openxmlformats.org/markup-compatibility/2006" xmlns:p14="http://schemas.microsoft.com/office/powerpoint/2010/main">
    <mc:Choice Requires="p14">
      <p:transition spd="slow" p14:dur="2000" advTm="73859"/>
    </mc:Choice>
    <mc:Fallback xmlns="">
      <p:transition spd="slow" advTm="738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52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15F628-F0CB-2669-D499-FF7EF31D6DB7}"/>
              </a:ext>
            </a:extLst>
          </p:cNvPr>
          <p:cNvSpPr txBox="1"/>
          <p:nvPr/>
        </p:nvSpPr>
        <p:spPr>
          <a:xfrm>
            <a:off x="457200" y="317500"/>
            <a:ext cx="3758786" cy="584775"/>
          </a:xfrm>
          <a:prstGeom prst="rect">
            <a:avLst/>
          </a:prstGeom>
          <a:noFill/>
        </p:spPr>
        <p:txBody>
          <a:bodyPr wrap="none" rtlCol="0">
            <a:spAutoFit/>
          </a:bodyPr>
          <a:lstStyle/>
          <a:p>
            <a:r>
              <a:rPr lang="es-ES" sz="3200" dirty="0">
                <a:latin typeface="Arial" panose="020B0604020202020204" pitchFamily="34" charset="0"/>
                <a:cs typeface="Arial" panose="020B0604020202020204" pitchFamily="34" charset="0"/>
              </a:rPr>
              <a:t>Tablero desplegado</a:t>
            </a:r>
            <a:endParaRPr lang="en-CO" sz="3200" dirty="0">
              <a:latin typeface="Arial" panose="020B0604020202020204" pitchFamily="34" charset="0"/>
              <a:cs typeface="Arial" panose="020B0604020202020204" pitchFamily="34" charset="0"/>
            </a:endParaRPr>
          </a:p>
        </p:txBody>
      </p:sp>
      <p:pic>
        <p:nvPicPr>
          <p:cNvPr id="6" name="WhatsApp Video 2023-11-27 at 9.20.43 PM">
            <a:hlinkClick r:id="" action="ppaction://media"/>
            <a:extLst>
              <a:ext uri="{FF2B5EF4-FFF2-40B4-BE49-F238E27FC236}">
                <a16:creationId xmlns:a16="http://schemas.microsoft.com/office/drawing/2014/main" id="{0C508C84-580E-DCF7-28C5-C78AB709700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88409" y="902274"/>
            <a:ext cx="9757782" cy="5523273"/>
          </a:xfrm>
          <a:prstGeom prst="rect">
            <a:avLst/>
          </a:prstGeom>
        </p:spPr>
      </p:pic>
    </p:spTree>
    <p:extLst>
      <p:ext uri="{BB962C8B-B14F-4D97-AF65-F5344CB8AC3E}">
        <p14:creationId xmlns:p14="http://schemas.microsoft.com/office/powerpoint/2010/main" val="358921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177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4D68CA-585E-EA4F-9FF0-602AB72F101C}"/>
              </a:ext>
            </a:extLst>
          </p:cNvPr>
          <p:cNvSpPr>
            <a:spLocks noGrp="1"/>
          </p:cNvSpPr>
          <p:nvPr>
            <p:ph type="title"/>
          </p:nvPr>
        </p:nvSpPr>
        <p:spPr/>
        <p:txBody>
          <a:bodyPr/>
          <a:lstStyle/>
          <a:p>
            <a:r>
              <a:rPr lang="es-ES" dirty="0"/>
              <a:t>Conclusiones y trabajo futuro</a:t>
            </a:r>
            <a:endParaRPr lang="es-CO" dirty="0"/>
          </a:p>
        </p:txBody>
      </p:sp>
      <p:sp>
        <p:nvSpPr>
          <p:cNvPr id="3" name="Marcador de contenido 2">
            <a:extLst>
              <a:ext uri="{FF2B5EF4-FFF2-40B4-BE49-F238E27FC236}">
                <a16:creationId xmlns:a16="http://schemas.microsoft.com/office/drawing/2014/main" id="{E53195A2-D66C-5E78-539A-EB787D32B747}"/>
              </a:ext>
            </a:extLst>
          </p:cNvPr>
          <p:cNvSpPr>
            <a:spLocks noGrp="1"/>
          </p:cNvSpPr>
          <p:nvPr>
            <p:ph idx="1"/>
          </p:nvPr>
        </p:nvSpPr>
        <p:spPr>
          <a:xfrm>
            <a:off x="922994" y="1853754"/>
            <a:ext cx="8596668" cy="3880773"/>
          </a:xfrm>
        </p:spPr>
        <p:txBody>
          <a:bodyPr>
            <a:noAutofit/>
          </a:bodyPr>
          <a:lstStyle/>
          <a:p>
            <a:pPr marL="342900" lvl="0" indent="-342900" algn="just">
              <a:lnSpc>
                <a:spcPct val="115000"/>
              </a:lnSpc>
              <a:buFont typeface="Arial" panose="020B0604020202020204" pitchFamily="34" charset="0"/>
              <a:buChar char="●"/>
            </a:pPr>
            <a:r>
              <a:rPr lang="es-ES" sz="1100" u="none" strike="noStrike" dirty="0">
                <a:effectLst/>
                <a:latin typeface="Arial" panose="020B0604020202020204" pitchFamily="34" charset="0"/>
                <a:ea typeface="Arial" panose="020B0604020202020204" pitchFamily="34" charset="0"/>
              </a:rPr>
              <a:t>El uso de reducción de dimensionalidad permite realizar una calificación preliminar de las distintas entidades financieras, permitiendo realizar un perfilamiento y además permitiendo una mejor segmentación al momento de estimar los </a:t>
            </a:r>
            <a:r>
              <a:rPr lang="es-ES" sz="1100" u="none" strike="noStrike" dirty="0" err="1">
                <a:effectLst/>
                <a:latin typeface="Arial" panose="020B0604020202020204" pitchFamily="34" charset="0"/>
                <a:ea typeface="Arial" panose="020B0604020202020204" pitchFamily="34" charset="0"/>
              </a:rPr>
              <a:t>clusters</a:t>
            </a:r>
            <a:r>
              <a:rPr lang="es-ES" sz="1100" u="none" strike="noStrike" dirty="0">
                <a:effectLst/>
                <a:latin typeface="Arial" panose="020B0604020202020204" pitchFamily="34" charset="0"/>
                <a:ea typeface="Arial" panose="020B0604020202020204" pitchFamily="34" charset="0"/>
              </a:rPr>
              <a:t>.</a:t>
            </a:r>
            <a:endParaRPr lang="es-CO" sz="1100" u="none" strike="noStrike" dirty="0">
              <a:effectLst/>
              <a:latin typeface="Arial" panose="020B0604020202020204" pitchFamily="34" charset="0"/>
              <a:ea typeface="Arial" panose="020B0604020202020204" pitchFamily="34" charset="0"/>
            </a:endParaRPr>
          </a:p>
          <a:p>
            <a:pPr marL="457200" algn="just">
              <a:lnSpc>
                <a:spcPct val="115000"/>
              </a:lnSpc>
            </a:pPr>
            <a:r>
              <a:rPr lang="es-ES" sz="1100" dirty="0">
                <a:effectLst/>
                <a:latin typeface="Arial" panose="020B0604020202020204" pitchFamily="34" charset="0"/>
                <a:ea typeface="Arial" panose="020B0604020202020204" pitchFamily="34" charset="0"/>
              </a:rPr>
              <a:t> </a:t>
            </a:r>
            <a:endParaRPr lang="es-CO" sz="1100" dirty="0">
              <a:effectLst/>
              <a:latin typeface="Arial" panose="020B0604020202020204" pitchFamily="34" charset="0"/>
              <a:ea typeface="Arial" panose="020B0604020202020204" pitchFamily="34" charset="0"/>
            </a:endParaRPr>
          </a:p>
          <a:p>
            <a:pPr marL="342900" lvl="0" indent="-342900" algn="just">
              <a:lnSpc>
                <a:spcPct val="115000"/>
              </a:lnSpc>
              <a:buFont typeface="Arial" panose="020B0604020202020204" pitchFamily="34" charset="0"/>
              <a:buChar char="●"/>
            </a:pPr>
            <a:r>
              <a:rPr lang="es-ES" sz="1100" u="none" strike="noStrike" dirty="0">
                <a:effectLst/>
                <a:latin typeface="Arial" panose="020B0604020202020204" pitchFamily="34" charset="0"/>
                <a:ea typeface="Arial" panose="020B0604020202020204" pitchFamily="34" charset="0"/>
              </a:rPr>
              <a:t>De los algoritmos utilizados, el algoritmo de </a:t>
            </a:r>
            <a:r>
              <a:rPr lang="es-ES" sz="1100" u="none" strike="noStrike" dirty="0" err="1">
                <a:effectLst/>
                <a:latin typeface="Arial" panose="020B0604020202020204" pitchFamily="34" charset="0"/>
                <a:ea typeface="Arial" panose="020B0604020202020204" pitchFamily="34" charset="0"/>
              </a:rPr>
              <a:t>clustering</a:t>
            </a:r>
            <a:r>
              <a:rPr lang="es-ES" sz="1100" u="none" strike="noStrike" dirty="0">
                <a:effectLst/>
                <a:latin typeface="Arial" panose="020B0604020202020204" pitchFamily="34" charset="0"/>
                <a:ea typeface="Arial" panose="020B0604020202020204" pitchFamily="34" charset="0"/>
              </a:rPr>
              <a:t> jerárquico permitió identificar con mayor claridad los distintos grupos por nivel de riesgo. Esto sumado a la poca capacidad computacional que requiere, lo convierte en el método ideal para plantear una solución analítica de fácil implementación.</a:t>
            </a:r>
            <a:endParaRPr lang="es-CO" sz="1100" u="none" strike="noStrike" dirty="0">
              <a:effectLst/>
              <a:latin typeface="Arial" panose="020B0604020202020204" pitchFamily="34" charset="0"/>
              <a:ea typeface="Arial" panose="020B0604020202020204" pitchFamily="34" charset="0"/>
            </a:endParaRPr>
          </a:p>
          <a:p>
            <a:pPr marL="457200" algn="just">
              <a:lnSpc>
                <a:spcPct val="115000"/>
              </a:lnSpc>
            </a:pPr>
            <a:r>
              <a:rPr lang="es-ES" sz="1100" dirty="0">
                <a:effectLst/>
                <a:latin typeface="Arial" panose="020B0604020202020204" pitchFamily="34" charset="0"/>
                <a:ea typeface="Arial" panose="020B0604020202020204" pitchFamily="34" charset="0"/>
              </a:rPr>
              <a:t> </a:t>
            </a:r>
            <a:endParaRPr lang="es-CO" sz="1100" dirty="0">
              <a:effectLst/>
              <a:latin typeface="Arial" panose="020B0604020202020204" pitchFamily="34" charset="0"/>
              <a:ea typeface="Arial" panose="020B0604020202020204" pitchFamily="34" charset="0"/>
            </a:endParaRPr>
          </a:p>
          <a:p>
            <a:pPr marL="342900" lvl="0" indent="-342900" algn="just">
              <a:lnSpc>
                <a:spcPct val="115000"/>
              </a:lnSpc>
              <a:buFont typeface="Arial" panose="020B0604020202020204" pitchFamily="34" charset="0"/>
              <a:buChar char="●"/>
            </a:pPr>
            <a:r>
              <a:rPr lang="es-ES" sz="1100" u="none" strike="noStrike" dirty="0">
                <a:effectLst/>
                <a:latin typeface="Arial" panose="020B0604020202020204" pitchFamily="34" charset="0"/>
                <a:ea typeface="Arial" panose="020B0604020202020204" pitchFamily="34" charset="0"/>
              </a:rPr>
              <a:t>El tablero desarrollado y desplegado brinda la oportunidad de </a:t>
            </a:r>
            <a:r>
              <a:rPr lang="es-ES" sz="1100" u="none" strike="noStrike" dirty="0">
                <a:solidFill>
                  <a:srgbClr val="333333"/>
                </a:solidFill>
                <a:effectLst/>
                <a:highlight>
                  <a:srgbClr val="FFFFFF"/>
                </a:highlight>
                <a:latin typeface="Arial" panose="020B0604020202020204" pitchFamily="34" charset="0"/>
                <a:ea typeface="Arial" panose="020B0604020202020204" pitchFamily="34" charset="0"/>
              </a:rPr>
              <a:t>categorizar y evaluar eficazmente el riesgo de los bancos en Colombia, p</a:t>
            </a:r>
            <a:r>
              <a:rPr lang="es-ES" sz="1100" u="none" strike="noStrike" dirty="0">
                <a:effectLst/>
                <a:latin typeface="Arial" panose="020B0604020202020204" pitchFamily="34" charset="0"/>
                <a:ea typeface="Arial" panose="020B0604020202020204" pitchFamily="34" charset="0"/>
              </a:rPr>
              <a:t>ermite ejercer una labor de supervisión a las entidades bancarias de manera rápida permitiendo tener un mayor control sobre estas y dando un parte de confianza a los clientes de las entidades.</a:t>
            </a:r>
            <a:endParaRPr lang="es-CO" sz="1100" u="none" strike="noStrike" dirty="0">
              <a:effectLst/>
              <a:latin typeface="Arial" panose="020B0604020202020204" pitchFamily="34" charset="0"/>
              <a:ea typeface="Arial" panose="020B0604020202020204" pitchFamily="34" charset="0"/>
            </a:endParaRPr>
          </a:p>
          <a:p>
            <a:pPr marL="457200" algn="just">
              <a:lnSpc>
                <a:spcPct val="115000"/>
              </a:lnSpc>
            </a:pPr>
            <a:r>
              <a:rPr lang="es-ES" sz="1100" dirty="0">
                <a:effectLst/>
                <a:latin typeface="Arial" panose="020B0604020202020204" pitchFamily="34" charset="0"/>
                <a:ea typeface="Arial" panose="020B0604020202020204" pitchFamily="34" charset="0"/>
              </a:rPr>
              <a:t> </a:t>
            </a:r>
            <a:endParaRPr lang="es-CO" sz="1100" dirty="0">
              <a:effectLst/>
              <a:latin typeface="Arial" panose="020B0604020202020204" pitchFamily="34" charset="0"/>
              <a:ea typeface="Arial" panose="020B0604020202020204" pitchFamily="34" charset="0"/>
            </a:endParaRPr>
          </a:p>
          <a:p>
            <a:pPr marL="342900" lvl="0" indent="-342900" algn="just">
              <a:lnSpc>
                <a:spcPct val="115000"/>
              </a:lnSpc>
              <a:buFont typeface="Arial" panose="020B0604020202020204" pitchFamily="34" charset="0"/>
              <a:buChar char="●"/>
            </a:pPr>
            <a:r>
              <a:rPr lang="es-ES" sz="1100" u="none" strike="noStrike" dirty="0">
                <a:effectLst/>
                <a:latin typeface="Arial" panose="020B0604020202020204" pitchFamily="34" charset="0"/>
                <a:ea typeface="Arial" panose="020B0604020202020204" pitchFamily="34" charset="0"/>
              </a:rPr>
              <a:t>La disponibilidad de la información y las buenas prácticas aplicadas en el despliegue a producción de una </a:t>
            </a:r>
            <a:r>
              <a:rPr lang="es-ES" sz="1100" u="none" strike="noStrike" dirty="0" err="1">
                <a:effectLst/>
                <a:latin typeface="Arial" panose="020B0604020202020204" pitchFamily="34" charset="0"/>
                <a:ea typeface="Arial" panose="020B0604020202020204" pitchFamily="34" charset="0"/>
              </a:rPr>
              <a:t>solucion</a:t>
            </a:r>
            <a:r>
              <a:rPr lang="es-ES" sz="1100" u="none" strike="noStrike" dirty="0">
                <a:effectLst/>
                <a:latin typeface="Arial" panose="020B0604020202020204" pitchFamily="34" charset="0"/>
                <a:ea typeface="Arial" panose="020B0604020202020204" pitchFamily="34" charset="0"/>
              </a:rPr>
              <a:t> </a:t>
            </a:r>
            <a:r>
              <a:rPr lang="es-ES" sz="1100" u="none" strike="noStrike" dirty="0" err="1">
                <a:effectLst/>
                <a:latin typeface="Arial" panose="020B0604020202020204" pitchFamily="34" charset="0"/>
                <a:ea typeface="Arial" panose="020B0604020202020204" pitchFamily="34" charset="0"/>
              </a:rPr>
              <a:t>analitica</a:t>
            </a:r>
            <a:r>
              <a:rPr lang="es-ES" sz="1100" u="none" strike="noStrike" dirty="0">
                <a:effectLst/>
                <a:latin typeface="Arial" panose="020B0604020202020204" pitchFamily="34" charset="0"/>
                <a:ea typeface="Arial" panose="020B0604020202020204" pitchFamily="34" charset="0"/>
              </a:rPr>
              <a:t> juegan parte fundamental del </a:t>
            </a:r>
            <a:r>
              <a:rPr lang="es-ES" sz="1100" u="none" strike="noStrike" dirty="0" err="1">
                <a:effectLst/>
                <a:latin typeface="Arial" panose="020B0604020202020204" pitchFamily="34" charset="0"/>
                <a:ea typeface="Arial" panose="020B0604020202020204" pitchFamily="34" charset="0"/>
              </a:rPr>
              <a:t>exito</a:t>
            </a:r>
            <a:r>
              <a:rPr lang="es-ES" sz="1100" u="none" strike="noStrike" dirty="0">
                <a:effectLst/>
                <a:latin typeface="Arial" panose="020B0604020202020204" pitchFamily="34" charset="0"/>
                <a:ea typeface="Arial" panose="020B0604020202020204" pitchFamily="34" charset="0"/>
              </a:rPr>
              <a:t> de la misma, en este caso así se hable en términos netamente académicos se </a:t>
            </a:r>
            <a:r>
              <a:rPr lang="es-ES" sz="1100" u="none" strike="noStrike" dirty="0" err="1">
                <a:effectLst/>
                <a:latin typeface="Arial" panose="020B0604020202020204" pitchFamily="34" charset="0"/>
                <a:ea typeface="Arial" panose="020B0604020202020204" pitchFamily="34" charset="0"/>
              </a:rPr>
              <a:t>disponibiliza</a:t>
            </a:r>
            <a:r>
              <a:rPr lang="es-ES" sz="1100" u="none" strike="noStrike" dirty="0">
                <a:effectLst/>
                <a:latin typeface="Arial" panose="020B0604020202020204" pitchFamily="34" charset="0"/>
                <a:ea typeface="Arial" panose="020B0604020202020204" pitchFamily="34" charset="0"/>
              </a:rPr>
              <a:t> la solución tablero y API en una instancia EC2 Ubuntu en AWS, la cual debería estar prendida 24/7 para garantizar que en cualquier momento cualquier entidad controladora o cliente de banco pueda consultarla y según sus resultados facilitar la toma de una decisión. </a:t>
            </a:r>
            <a:endParaRPr lang="es-CO" sz="1100" u="none" strike="noStrike" dirty="0">
              <a:effectLst/>
              <a:latin typeface="Arial" panose="020B0604020202020204" pitchFamily="34" charset="0"/>
              <a:ea typeface="Arial" panose="020B0604020202020204" pitchFamily="34" charset="0"/>
            </a:endParaRPr>
          </a:p>
        </p:txBody>
      </p:sp>
      <p:pic>
        <p:nvPicPr>
          <p:cNvPr id="6" name="Sonido grabado">
            <a:hlinkClick r:id="" action="ppaction://media"/>
            <a:extLst>
              <a:ext uri="{FF2B5EF4-FFF2-40B4-BE49-F238E27FC236}">
                <a16:creationId xmlns:a16="http://schemas.microsoft.com/office/drawing/2014/main" id="{5BDC3541-361D-E6E7-67E3-7C7B0C40785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659406" y="5429727"/>
            <a:ext cx="609600" cy="609600"/>
          </a:xfrm>
          <a:prstGeom prst="rect">
            <a:avLst/>
          </a:prstGeom>
        </p:spPr>
      </p:pic>
    </p:spTree>
    <p:extLst>
      <p:ext uri="{BB962C8B-B14F-4D97-AF65-F5344CB8AC3E}">
        <p14:creationId xmlns:p14="http://schemas.microsoft.com/office/powerpoint/2010/main" val="2325056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2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Galería">
  <a:themeElements>
    <a:clrScheme name="Galería">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ería">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ería">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231</TotalTime>
  <Words>702</Words>
  <Application>Microsoft Office PowerPoint</Application>
  <PresentationFormat>Panorámica</PresentationFormat>
  <Paragraphs>35</Paragraphs>
  <Slides>10</Slides>
  <Notes>0</Notes>
  <HiddenSlides>0</HiddenSlides>
  <MMClips>9</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10</vt:i4>
      </vt:variant>
    </vt:vector>
  </HeadingPairs>
  <TitlesOfParts>
    <vt:vector size="14" baseType="lpstr">
      <vt:lpstr>Arial</vt:lpstr>
      <vt:lpstr>Calibri</vt:lpstr>
      <vt:lpstr>Gill Sans MT</vt:lpstr>
      <vt:lpstr>Galería</vt:lpstr>
      <vt:lpstr>HERRAMIENTA para identificar perfiles de riesgo en entidades de crédito</vt:lpstr>
      <vt:lpstr>Contexto</vt:lpstr>
      <vt:lpstr>¿Cuál es una posible metodología que permita realizar una categorización y análisis del riesgo de las distintas entidades financieras de un país, en este caso particular de Colombia?</vt:lpstr>
      <vt:lpstr>Propuesta metodológica</vt:lpstr>
      <vt:lpstr>Presentación de PowerPoint</vt:lpstr>
      <vt:lpstr>Presentación de PowerPoint</vt:lpstr>
      <vt:lpstr>Presentación de PowerPoint</vt:lpstr>
      <vt:lpstr>Presentación de PowerPoint</vt:lpstr>
      <vt:lpstr>Conclusiones y trabajo futuro</vt:lpstr>
      <vt:lpstr>Muchas 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Uso de aprendizaje no supervisado para identificar perfiles de riesgo en entidades de crédito</dc:title>
  <dc:creator>ALFONSO CESAR AUGUSTO PORRAS BAGETT</dc:creator>
  <cp:lastModifiedBy>ALFONSO CESAR AUGUSTO PORRAS BAGETT</cp:lastModifiedBy>
  <cp:revision>2</cp:revision>
  <dcterms:created xsi:type="dcterms:W3CDTF">2023-09-27T22:00:09Z</dcterms:created>
  <dcterms:modified xsi:type="dcterms:W3CDTF">2023-11-28T03:10:01Z</dcterms:modified>
</cp:coreProperties>
</file>

<file path=docProps/thumbnail.jpeg>
</file>